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75" r:id="rId1"/>
    <p:sldMasterId id="2147483687" r:id="rId2"/>
  </p:sldMasterIdLst>
  <p:notesMasterIdLst>
    <p:notesMasterId r:id="rId15"/>
  </p:notesMasterIdLst>
  <p:handoutMasterIdLst>
    <p:handoutMasterId r:id="rId16"/>
  </p:handoutMasterIdLst>
  <p:sldIdLst>
    <p:sldId id="1256" r:id="rId3"/>
    <p:sldId id="1258" r:id="rId4"/>
    <p:sldId id="1270" r:id="rId5"/>
    <p:sldId id="1269" r:id="rId6"/>
    <p:sldId id="1261" r:id="rId7"/>
    <p:sldId id="1268" r:id="rId8"/>
    <p:sldId id="1271" r:id="rId9"/>
    <p:sldId id="1272" r:id="rId10"/>
    <p:sldId id="1263" r:id="rId11"/>
    <p:sldId id="1273" r:id="rId12"/>
    <p:sldId id="1264" r:id="rId13"/>
    <p:sldId id="1265" r:id="rId14"/>
  </p:sldIdLst>
  <p:sldSz cx="9144000" cy="6858000" type="screen4x3"/>
  <p:notesSz cx="6858000" cy="9144000"/>
  <p:defaultTextStyle>
    <a:defPPr>
      <a:defRPr lang="en-US"/>
    </a:defPPr>
    <a:lvl1pPr algn="ctr" rtl="0" eaLnBrk="0" fontAlgn="base" hangingPunct="0">
      <a:spcBef>
        <a:spcPct val="50000"/>
      </a:spcBef>
      <a:spcAft>
        <a:spcPct val="0"/>
      </a:spcAft>
      <a:defRPr sz="1200" kern="1200">
        <a:solidFill>
          <a:schemeClr val="tx1"/>
        </a:solidFill>
        <a:latin typeface="Arial" pitchFamily="-97" charset="0"/>
        <a:ea typeface="ＭＳ Ｐゴシック" pitchFamily="-97" charset="-128"/>
        <a:cs typeface="ＭＳ Ｐゴシック" pitchFamily="-97" charset="-128"/>
      </a:defRPr>
    </a:lvl1pPr>
    <a:lvl2pPr marL="457200" algn="ctr" rtl="0" eaLnBrk="0" fontAlgn="base" hangingPunct="0">
      <a:spcBef>
        <a:spcPct val="50000"/>
      </a:spcBef>
      <a:spcAft>
        <a:spcPct val="0"/>
      </a:spcAft>
      <a:defRPr sz="1200" kern="1200">
        <a:solidFill>
          <a:schemeClr val="tx1"/>
        </a:solidFill>
        <a:latin typeface="Arial" pitchFamily="-97" charset="0"/>
        <a:ea typeface="ＭＳ Ｐゴシック" pitchFamily="-97" charset="-128"/>
        <a:cs typeface="ＭＳ Ｐゴシック" pitchFamily="-97" charset="-128"/>
      </a:defRPr>
    </a:lvl2pPr>
    <a:lvl3pPr marL="914400" algn="ctr" rtl="0" eaLnBrk="0" fontAlgn="base" hangingPunct="0">
      <a:spcBef>
        <a:spcPct val="50000"/>
      </a:spcBef>
      <a:spcAft>
        <a:spcPct val="0"/>
      </a:spcAft>
      <a:defRPr sz="1200" kern="1200">
        <a:solidFill>
          <a:schemeClr val="tx1"/>
        </a:solidFill>
        <a:latin typeface="Arial" pitchFamily="-97" charset="0"/>
        <a:ea typeface="ＭＳ Ｐゴシック" pitchFamily="-97" charset="-128"/>
        <a:cs typeface="ＭＳ Ｐゴシック" pitchFamily="-97" charset="-128"/>
      </a:defRPr>
    </a:lvl3pPr>
    <a:lvl4pPr marL="1371600" algn="ctr" rtl="0" eaLnBrk="0" fontAlgn="base" hangingPunct="0">
      <a:spcBef>
        <a:spcPct val="50000"/>
      </a:spcBef>
      <a:spcAft>
        <a:spcPct val="0"/>
      </a:spcAft>
      <a:defRPr sz="1200" kern="1200">
        <a:solidFill>
          <a:schemeClr val="tx1"/>
        </a:solidFill>
        <a:latin typeface="Arial" pitchFamily="-97" charset="0"/>
        <a:ea typeface="ＭＳ Ｐゴシック" pitchFamily="-97" charset="-128"/>
        <a:cs typeface="ＭＳ Ｐゴシック" pitchFamily="-97" charset="-128"/>
      </a:defRPr>
    </a:lvl4pPr>
    <a:lvl5pPr marL="1828800" algn="ctr" rtl="0" eaLnBrk="0" fontAlgn="base" hangingPunct="0">
      <a:spcBef>
        <a:spcPct val="50000"/>
      </a:spcBef>
      <a:spcAft>
        <a:spcPct val="0"/>
      </a:spcAft>
      <a:defRPr sz="1200" kern="1200">
        <a:solidFill>
          <a:schemeClr val="tx1"/>
        </a:solidFill>
        <a:latin typeface="Arial" pitchFamily="-97" charset="0"/>
        <a:ea typeface="ＭＳ Ｐゴシック" pitchFamily="-97" charset="-128"/>
        <a:cs typeface="ＭＳ Ｐゴシック" pitchFamily="-97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Arial" pitchFamily="-97" charset="0"/>
        <a:ea typeface="ＭＳ Ｐゴシック" pitchFamily="-97" charset="-128"/>
        <a:cs typeface="ＭＳ Ｐゴシック" pitchFamily="-97" charset="-128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Arial" pitchFamily="-97" charset="0"/>
        <a:ea typeface="ＭＳ Ｐゴシック" pitchFamily="-97" charset="-128"/>
        <a:cs typeface="ＭＳ Ｐゴシック" pitchFamily="-97" charset="-128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Arial" pitchFamily="-97" charset="0"/>
        <a:ea typeface="ＭＳ Ｐゴシック" pitchFamily="-97" charset="-128"/>
        <a:cs typeface="ＭＳ Ｐゴシック" pitchFamily="-97" charset="-128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Arial" pitchFamily="-97" charset="0"/>
        <a:ea typeface="ＭＳ Ｐゴシック" pitchFamily="-97" charset="-128"/>
        <a:cs typeface="ＭＳ Ｐゴシック" pitchFamily="-97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FFFF"/>
    <a:srgbClr val="00FF00"/>
    <a:srgbClr val="80FF0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585" autoAdjust="0"/>
    <p:restoredTop sz="81459" autoAdjust="0"/>
  </p:normalViewPr>
  <p:slideViewPr>
    <p:cSldViewPr>
      <p:cViewPr varScale="1">
        <p:scale>
          <a:sx n="91" d="100"/>
          <a:sy n="91" d="100"/>
        </p:scale>
        <p:origin x="160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242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120"/>
    </p:cViewPr>
  </p:sorterViewPr>
  <p:notesViewPr>
    <p:cSldViewPr>
      <p:cViewPr varScale="1">
        <p:scale>
          <a:sx n="88" d="100"/>
          <a:sy n="88" d="100"/>
        </p:scale>
        <p:origin x="-2072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E4735-A5D0-044D-BE7E-3A4B3C0A561F}" type="datetimeFigureOut">
              <a:rPr lang="en-US" smtClean="0"/>
              <a:pPr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56C03F-7434-D740-BBB1-1637C88A1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1637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eg>
</file>

<file path=ppt/media/image26.tiff>
</file>

<file path=ppt/media/image27.jpeg>
</file>

<file path=ppt/media/image28.tiff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Arial" pitchFamily="-112" charset="0"/>
                <a:ea typeface="ＭＳ Ｐゴシック" pitchFamily="-112" charset="-128"/>
                <a:cs typeface="ＭＳ Ｐゴシック" pitchFamily="-112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Arial" pitchFamily="-112" charset="0"/>
                <a:ea typeface="ＭＳ Ｐゴシック" pitchFamily="-112" charset="-128"/>
                <a:cs typeface="ＭＳ Ｐゴシック" pitchFamily="-112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Arial" pitchFamily="-112" charset="0"/>
                <a:ea typeface="ＭＳ Ｐゴシック" pitchFamily="-112" charset="-128"/>
                <a:cs typeface="ＭＳ Ｐゴシック" pitchFamily="-112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4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Arial" pitchFamily="-112" charset="0"/>
                <a:ea typeface="ＭＳ Ｐゴシック" pitchFamily="-112" charset="-128"/>
                <a:cs typeface="ＭＳ Ｐゴシック" pitchFamily="-112" charset="-128"/>
              </a:defRPr>
            </a:lvl1pPr>
          </a:lstStyle>
          <a:p>
            <a:pPr>
              <a:defRPr/>
            </a:pPr>
            <a:fld id="{07DD8A4E-80D5-E442-8CCA-D5A1F77B1F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481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 pitchFamily="-112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D8A4E-80D5-E442-8CCA-D5A1F77B1F24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586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707B7-9C1E-CB4D-B866-F38A174E85F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401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810083A-489B-4CF2-A633-9CD98B998A3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940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549AA-9A3E-7E42-B754-5BF61E7BC4F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232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549AA-9A3E-7E42-B754-5BF61E7BC4F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182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549AA-9A3E-7E42-B754-5BF61E7BC4F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346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810083A-489B-4CF2-A633-9CD98B998A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65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549AA-9A3E-7E42-B754-5BF61E7BC4F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513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549AA-9A3E-7E42-B754-5BF61E7BC4F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53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C6FF14-906B-8C43-8206-00F0F407B02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AFEEC-C182-2D4A-848B-6A0ED98C1FE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3D168A2-5B33-FA46-93E8-3B514973237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(C) Dhruv Batra 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C6FF14-906B-8C43-8206-00F0F407B0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dirty="0"/>
              <a:t>Research at TTI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(C) Dhruv Batra 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34A590-6033-DE48-865B-A0558AEFC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AD4A4B-0330-AF4E-991D-7D58C0870B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685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914400"/>
            <a:ext cx="381000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381000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489279-66D6-F54A-8DF6-8569F0E44D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4"/>
            <a:ext cx="4040188" cy="4149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4"/>
            <a:ext cx="4041775" cy="4149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2DD396-FCC9-5D4C-A19A-0D227FF654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8D718F-682B-7343-BB3C-8AD7033243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1550E6-1DFF-B84C-BFE3-E4371400DA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60515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8895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01E281-1F8F-6944-BFC1-D0DAE21D9B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134A590-6033-DE48-865B-A0558AEFCBD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CFAE8-AF25-AC44-B97D-AB359B592C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5AFEEC-C182-2D4A-848B-6A0ED98C1F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76200"/>
            <a:ext cx="1943100" cy="6019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200"/>
            <a:ext cx="5676900" cy="6019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D168A2-5B33-FA46-93E8-3B51497323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D4A4B-0330-AF4E-991D-7D58C0870B9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489279-66D6-F54A-8DF6-8569F0E44DC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2DD396-FCC9-5D4C-A19A-0D227FF6545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8D718F-682B-7343-BB3C-8AD70332433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51550E6-1DFF-B84C-BFE3-E4371400DA8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01E281-1F8F-6944-BFC1-D0DAE21D9B0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CCFAE8-AF25-AC44-B97D-AB359B592C3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651A289-BEF2-FC49-AB93-B19BD27FB58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77724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143000"/>
            <a:ext cx="77724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3434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400">
                <a:latin typeface="Arial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52400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dirty="0"/>
              <a:t>(C) Dhruv Batra </a:t>
            </a:r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866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fld id="{2651A289-BEF2-FC49-AB93-B19BD27FB58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0" y="0"/>
            <a:ext cx="9144000" cy="228600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sz="2400">
              <a:latin typeface="" pitchFamily="64" charset="0"/>
              <a:ea typeface="ＭＳ Ｐゴシック" pitchFamily="-112" charset="-128"/>
              <a:cs typeface="ＭＳ Ｐゴシック" pitchFamily="-112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12" charset="0"/>
          <a:ea typeface="Osaka" pitchFamily="-112" charset="-128"/>
          <a:cs typeface="Osaka" pitchFamily="-112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12" charset="0"/>
          <a:ea typeface="Osaka" pitchFamily="-112" charset="-128"/>
          <a:cs typeface="Osaka" pitchFamily="-112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12" charset="0"/>
          <a:ea typeface="Osaka" pitchFamily="-112" charset="-128"/>
          <a:cs typeface="Osaka" pitchFamily="-112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12" charset="0"/>
          <a:ea typeface="Osaka" pitchFamily="-112" charset="-128"/>
          <a:cs typeface="Osaka" pitchFamily="-112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12" charset="0"/>
          <a:ea typeface="Osaka" pitchFamily="-112" charset="-128"/>
          <a:cs typeface="Osaka" pitchFamily="-112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12" charset="0"/>
          <a:ea typeface="Osaka" pitchFamily="-112" charset="-128"/>
          <a:cs typeface="Osaka" pitchFamily="-112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12" charset="0"/>
          <a:ea typeface="Osaka" pitchFamily="-112" charset="-128"/>
          <a:cs typeface="Osaka" pitchFamily="-112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12" charset="0"/>
          <a:ea typeface="Osaka" pitchFamily="-112" charset="-128"/>
          <a:cs typeface="Osaka" pitchFamily="-112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visualdialog.org/challenge/2018" TargetMode="External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png"/><Relationship Id="rId12" Type="http://schemas.openxmlformats.org/officeDocument/2006/relationships/image" Target="../media/image14.png"/><Relationship Id="rId13" Type="http://schemas.openxmlformats.org/officeDocument/2006/relationships/image" Target="../media/image15.png"/><Relationship Id="rId14" Type="http://schemas.openxmlformats.org/officeDocument/2006/relationships/image" Target="../media/image3.png"/><Relationship Id="rId15" Type="http://schemas.openxmlformats.org/officeDocument/2006/relationships/image" Target="../media/image4.png"/><Relationship Id="rId16" Type="http://schemas.openxmlformats.org/officeDocument/2006/relationships/image" Target="../media/image2.png"/><Relationship Id="rId17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jpg"/><Relationship Id="rId9" Type="http://schemas.openxmlformats.org/officeDocument/2006/relationships/image" Target="../media/image11.png"/><Relationship Id="rId10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valai.cloudcv.org/" TargetMode="External"/><Relationship Id="rId4" Type="http://schemas.openxmlformats.org/officeDocument/2006/relationships/image" Target="../media/image17.png"/><Relationship Id="rId5" Type="http://schemas.openxmlformats.org/officeDocument/2006/relationships/image" Target="../media/image18.tiff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4.jpg"/><Relationship Id="rId3" Type="http://schemas.openxmlformats.org/officeDocument/2006/relationships/image" Target="../media/image2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6.tiff"/><Relationship Id="rId3" Type="http://schemas.openxmlformats.org/officeDocument/2006/relationships/image" Target="../media/image2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8.tiff"/><Relationship Id="rId3" Type="http://schemas.openxmlformats.org/officeDocument/2006/relationships/image" Target="../media/image2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3"/>
          <p:cNvSpPr>
            <a:spLocks noGrp="1"/>
          </p:cNvSpPr>
          <p:nvPr>
            <p:ph type="subTitle" idx="1"/>
          </p:nvPr>
        </p:nvSpPr>
        <p:spPr>
          <a:xfrm>
            <a:off x="0" y="381000"/>
            <a:ext cx="9144000" cy="990600"/>
          </a:xfrm>
        </p:spPr>
        <p:txBody>
          <a:bodyPr/>
          <a:lstStyle/>
          <a:p>
            <a:r>
              <a:rPr lang="en-US" sz="5000" dirty="0"/>
              <a:t>Closing Remarks</a:t>
            </a:r>
          </a:p>
        </p:txBody>
      </p:sp>
      <p:pic>
        <p:nvPicPr>
          <p:cNvPr id="1030" name="Picture 6" descr="http://visualqa.org/static/img/visualqa_workshop.png">
            <a:extLst>
              <a:ext uri="{FF2B5EF4-FFF2-40B4-BE49-F238E27FC236}">
                <a16:creationId xmlns:a16="http://schemas.microsoft.com/office/drawing/2014/main" xmlns="" id="{54654840-DF36-0B41-B65B-D20545A26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38400"/>
            <a:ext cx="91440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mage result for Georgia Tech">
            <a:extLst>
              <a:ext uri="{FF2B5EF4-FFF2-40B4-BE49-F238E27FC236}">
                <a16:creationId xmlns:a16="http://schemas.microsoft.com/office/drawing/2014/main" xmlns="" id="{FE6A2C8C-AFBC-E24E-BC16-1E4DFE454E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77" b="12307"/>
          <a:stretch/>
        </p:blipFill>
        <p:spPr bwMode="auto">
          <a:xfrm>
            <a:off x="1307625" y="5486400"/>
            <a:ext cx="2230099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242E22A0-78D5-F148-8E0F-9ABC3BB95F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4954" y="5600700"/>
            <a:ext cx="728072" cy="457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91A6213C-FDAE-6F46-9311-29F8163DDB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200" y="6172200"/>
            <a:ext cx="3679581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2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Visual Dialog Challenge 2018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52728"/>
            <a:ext cx="7772400" cy="52578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086600" y="6400800"/>
            <a:ext cx="1905000" cy="457200"/>
          </a:xfrm>
          <a:prstGeom prst="rect">
            <a:avLst/>
          </a:prstGeom>
        </p:spPr>
        <p:txBody>
          <a:bodyPr/>
          <a:lstStyle/>
          <a:p>
            <a:fld id="{7E65B861-FFF3-40C3-BB44-6E440278AF89}" type="slidenum">
              <a:rPr lang="en-US" smtClean="0"/>
              <a:t>10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908425" y="1104353"/>
            <a:ext cx="4086226" cy="3051087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ubtitle 2"/>
          <p:cNvSpPr txBox="1">
            <a:spLocks/>
          </p:cNvSpPr>
          <p:nvPr/>
        </p:nvSpPr>
        <p:spPr>
          <a:xfrm>
            <a:off x="69723" y="4723796"/>
            <a:ext cx="9001125" cy="14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marL="342900" marR="0" indent="-3429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800100" marR="0" indent="-3429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57300" marR="0" indent="-3429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63485" marR="0" indent="-391885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286000" marR="0" indent="-4572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743200" marR="0" indent="-4572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200400" marR="0" indent="-4572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657600" marR="0" indent="-4572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114800" marR="0" indent="-4572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3000" dirty="0"/>
              <a:t>Deadline: </a:t>
            </a:r>
            <a:r>
              <a:rPr lang="en-US" sz="3000" b="1" dirty="0"/>
              <a:t>mid-August, 2018</a:t>
            </a:r>
          </a:p>
          <a:p>
            <a:pPr hangingPunct="1"/>
            <a:r>
              <a:rPr lang="en-US" sz="3000" dirty="0"/>
              <a:t>Results: </a:t>
            </a:r>
            <a:r>
              <a:rPr lang="en-US" sz="3000" b="1" dirty="0"/>
              <a:t>September 8</a:t>
            </a:r>
            <a:r>
              <a:rPr lang="en-US" sz="3000" b="1" baseline="30000" dirty="0"/>
              <a:t>th</a:t>
            </a:r>
            <a:r>
              <a:rPr lang="en-US" sz="3000" b="1" dirty="0"/>
              <a:t>, 2018</a:t>
            </a:r>
            <a:r>
              <a:rPr lang="en-US" sz="3000" dirty="0"/>
              <a:t> at ECCV 2018</a:t>
            </a:r>
            <a:endParaRPr lang="en-US" dirty="0"/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111851" y="5928449"/>
            <a:ext cx="9144000" cy="6491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hlinkClick r:id="rId3"/>
              </a:rPr>
              <a:t>visualdialog.org/challenge/2018</a:t>
            </a:r>
            <a:endParaRPr lang="en-US" sz="4000" dirty="0"/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5044550" y="1778241"/>
            <a:ext cx="3937908" cy="25646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charset="0"/>
              <a:buChar char="•"/>
            </a:pPr>
            <a:r>
              <a:rPr lang="en-US" sz="2000" dirty="0"/>
              <a:t>~130k images (COCO)</a:t>
            </a:r>
          </a:p>
          <a:p>
            <a:pPr marL="457200" indent="-457200" algn="l">
              <a:buFont typeface="Arial" charset="0"/>
              <a:buChar char="•"/>
            </a:pPr>
            <a:r>
              <a:rPr lang="en-US" sz="2000" dirty="0"/>
              <a:t>10-round dialog / image</a:t>
            </a:r>
          </a:p>
          <a:p>
            <a:pPr marL="457200" indent="-457200" algn="l">
              <a:buFont typeface="Arial" charset="0"/>
              <a:buChar char="•"/>
            </a:pPr>
            <a:r>
              <a:rPr lang="en-US" sz="2000" dirty="0"/>
              <a:t>~1.3 million QA pairs</a:t>
            </a:r>
          </a:p>
          <a:p>
            <a:pPr marL="457200" indent="-457200" algn="l">
              <a:buFont typeface="Arial" charset="0"/>
              <a:buChar char="•"/>
            </a:pPr>
            <a:r>
              <a:rPr lang="en-US" sz="2000" dirty="0"/>
              <a:t>Evaluation</a:t>
            </a:r>
          </a:p>
          <a:p>
            <a:pPr marL="914400" lvl="1" indent="-457200" algn="l">
              <a:buFont typeface="Arial" charset="0"/>
              <a:buChar char="•"/>
            </a:pPr>
            <a:r>
              <a:rPr lang="en-US" sz="1600" dirty="0"/>
              <a:t>Automatic metrics</a:t>
            </a:r>
          </a:p>
          <a:p>
            <a:pPr marL="914400" lvl="1" indent="-457200" algn="l">
              <a:buFont typeface="Arial" charset="0"/>
              <a:buChar char="•"/>
            </a:pPr>
            <a:r>
              <a:rPr lang="en-US" sz="1600" dirty="0"/>
              <a:t>Human annotations</a:t>
            </a:r>
          </a:p>
          <a:p>
            <a:pPr algn="l"/>
            <a:endParaRPr lang="en-US" sz="2000" dirty="0"/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5954320" y="1269377"/>
            <a:ext cx="1994435" cy="507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err="1"/>
              <a:t>VisDial</a:t>
            </a:r>
            <a:r>
              <a:rPr lang="en-US" b="1" dirty="0"/>
              <a:t> v1.0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14BE861-9049-0C4F-ABE9-B6ADBB770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02" y="972215"/>
            <a:ext cx="4359996" cy="358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611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7534"/>
            <a:ext cx="8229600" cy="1143000"/>
          </a:xfrm>
        </p:spPr>
        <p:txBody>
          <a:bodyPr/>
          <a:lstStyle/>
          <a:p>
            <a:r>
              <a:rPr lang="en-US" dirty="0"/>
              <a:t>Thoughts are very welcome.</a:t>
            </a:r>
          </a:p>
        </p:txBody>
      </p:sp>
    </p:spTree>
    <p:extLst>
      <p:ext uri="{BB962C8B-B14F-4D97-AF65-F5344CB8AC3E}">
        <p14:creationId xmlns:p14="http://schemas.microsoft.com/office/powerpoint/2010/main" val="3375640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7534"/>
            <a:ext cx="8229600" cy="1143000"/>
          </a:xfrm>
        </p:spPr>
        <p:txBody>
          <a:bodyPr/>
          <a:lstStyle/>
          <a:p>
            <a:r>
              <a:rPr lang="en-US" dirty="0"/>
              <a:t>Happy CVPR-</a:t>
            </a:r>
            <a:r>
              <a:rPr lang="en-US" dirty="0" err="1"/>
              <a:t>ing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78220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43"/>
            <a:ext cx="8229600" cy="1143000"/>
          </a:xfrm>
        </p:spPr>
        <p:txBody>
          <a:bodyPr/>
          <a:lstStyle/>
          <a:p>
            <a:r>
              <a:rPr lang="en-US" dirty="0"/>
              <a:t>VQA sponsors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134A590-6033-DE48-865B-A0558AEFCBD1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497" y="990600"/>
            <a:ext cx="1143000" cy="1143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9784" y="998822"/>
            <a:ext cx="2509024" cy="1143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75" y="998822"/>
            <a:ext cx="1143000" cy="1143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3455" y="2221469"/>
            <a:ext cx="1595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Army Research </a:t>
            </a:r>
            <a:br>
              <a:rPr lang="en-US" sz="1800" dirty="0"/>
            </a:br>
            <a:r>
              <a:rPr lang="en-US" sz="1800" dirty="0"/>
              <a:t>Office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36948" y="2221468"/>
            <a:ext cx="2467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Office of Naval Research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421535" y="2221469"/>
            <a:ext cx="173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National Science </a:t>
            </a:r>
            <a:br>
              <a:rPr lang="en-US" sz="1800" dirty="0"/>
            </a:br>
            <a:r>
              <a:rPr lang="en-US" sz="1800" dirty="0"/>
              <a:t>Foundation</a:t>
            </a:r>
          </a:p>
        </p:txBody>
      </p:sp>
      <p:pic>
        <p:nvPicPr>
          <p:cNvPr id="12" name="Picture 399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04802" y="3134572"/>
            <a:ext cx="1607661" cy="651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5661" y="3328633"/>
            <a:ext cx="2387600" cy="342900"/>
          </a:xfrm>
          <a:prstGeom prst="rect">
            <a:avLst/>
          </a:prstGeom>
        </p:spPr>
      </p:pic>
      <p:pic>
        <p:nvPicPr>
          <p:cNvPr id="14" name="Picture 13" descr="nvidia-2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895" y="3204502"/>
            <a:ext cx="781166" cy="581333"/>
          </a:xfrm>
          <a:prstGeom prst="rect">
            <a:avLst/>
          </a:prstGeom>
        </p:spPr>
      </p:pic>
      <p:pic>
        <p:nvPicPr>
          <p:cNvPr id="15" name="Picture 14" descr="Screen Shot 2015-05-15 at 12.49.00 AM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3124200"/>
            <a:ext cx="3124200" cy="7723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2724" y="4191000"/>
            <a:ext cx="3248677" cy="9144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52735" y="4038600"/>
            <a:ext cx="1481667" cy="1333500"/>
          </a:xfrm>
          <a:prstGeom prst="rect">
            <a:avLst/>
          </a:prstGeom>
        </p:spPr>
      </p:pic>
      <p:pic>
        <p:nvPicPr>
          <p:cNvPr id="21" name="Picture 20" descr="Screen Shot 2015-02-24 at 11.05.43 PM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2" y="4191000"/>
            <a:ext cx="2690301" cy="9144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33600" y="1143000"/>
            <a:ext cx="1993900" cy="757043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2306325" y="2221141"/>
            <a:ext cx="1595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Army Research </a:t>
            </a:r>
            <a:br>
              <a:rPr lang="en-US" sz="1800" dirty="0"/>
            </a:br>
            <a:r>
              <a:rPr lang="en-US" sz="1800" dirty="0"/>
              <a:t>Lab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7672E573-8FC9-C248-9508-0CAFBBAEF18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04954" y="5600700"/>
            <a:ext cx="728072" cy="4572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33855E8C-10E5-444E-A86A-1412D1A2306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029200" y="6172200"/>
            <a:ext cx="3679581" cy="228600"/>
          </a:xfrm>
          <a:prstGeom prst="rect">
            <a:avLst/>
          </a:prstGeom>
        </p:spPr>
      </p:pic>
      <p:pic>
        <p:nvPicPr>
          <p:cNvPr id="24" name="Picture 2" descr="mage result for Georgia Tech">
            <a:extLst>
              <a:ext uri="{FF2B5EF4-FFF2-40B4-BE49-F238E27FC236}">
                <a16:creationId xmlns:a16="http://schemas.microsoft.com/office/drawing/2014/main" xmlns="" id="{F51F54F7-599B-0747-A98E-8318D3E1DA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77" b="12307"/>
          <a:stretch/>
        </p:blipFill>
        <p:spPr bwMode="auto">
          <a:xfrm>
            <a:off x="304800" y="5486400"/>
            <a:ext cx="2230099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876D6EA6-3484-7B4A-A6F0-85F1D3E0758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819400" y="5624867"/>
            <a:ext cx="2014124" cy="77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29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3326" y="1136492"/>
            <a:ext cx="8229601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Roboto Light" charset="0"/>
                <a:ea typeface="Roboto Light" charset="0"/>
                <a:cs typeface="Roboto Light" charset="0"/>
              </a:rPr>
              <a:t>Open source platform that helps researchers to create, collaborate and participate in various AI challenges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799884" y="6550224"/>
            <a:ext cx="191717" cy="307777"/>
          </a:xfrm>
          <a:prstGeom prst="rect">
            <a:avLst/>
          </a:prstGeom>
        </p:spPr>
        <p:txBody>
          <a:bodyPr/>
          <a:lstStyle/>
          <a:p>
            <a:fld id="{7E65B861-FFF3-40C3-BB44-6E440278AF89}" type="slidenum">
              <a:rPr lang="en-US" smtClean="0">
                <a:cs typeface="+mj-cs"/>
              </a:rPr>
              <a:t>3</a:t>
            </a:fld>
            <a:endParaRPr lang="en-US">
              <a:cs typeface="+mj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79914" y="5897850"/>
            <a:ext cx="38250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Roboto Light" charset="0"/>
                <a:ea typeface="Roboto Light" charset="0"/>
                <a:cs typeface="Roboto Light" charset="0"/>
                <a:hlinkClick r:id="rId3"/>
              </a:rPr>
              <a:t>https://evalai.cloudcv.org/</a:t>
            </a:r>
            <a:endParaRPr lang="en-US" sz="24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26" y="2781948"/>
            <a:ext cx="3573996" cy="218577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3" name="Rectangle 12"/>
          <p:cNvSpPr/>
          <p:nvPr/>
        </p:nvSpPr>
        <p:spPr>
          <a:xfrm>
            <a:off x="2543511" y="5401408"/>
            <a:ext cx="21178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latin typeface="Roboto Light" charset="0"/>
                <a:ea typeface="Roboto Light" charset="0"/>
                <a:cs typeface="Roboto Light" charset="0"/>
              </a:rPr>
              <a:t>Deshraj</a:t>
            </a:r>
            <a:r>
              <a:rPr lang="en-US" sz="2400" dirty="0">
                <a:latin typeface="Roboto Light" charset="0"/>
                <a:ea typeface="Roboto Light" charset="0"/>
                <a:cs typeface="Roboto Light" charset="0"/>
              </a:rPr>
              <a:t> Yadav</a:t>
            </a:r>
            <a:endParaRPr lang="en-US" sz="2400" b="1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9" name="Title 1"/>
          <p:cNvSpPr/>
          <p:nvPr/>
        </p:nvSpPr>
        <p:spPr>
          <a:xfrm>
            <a:off x="483326" y="228599"/>
            <a:ext cx="8229601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algn="ctr">
              <a:lnSpc>
                <a:spcPct val="90000"/>
              </a:lnSpc>
              <a:defRPr sz="40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rPr lang="en-US" dirty="0">
                <a:ea typeface="Roboto" charset="0"/>
                <a:cs typeface="Roboto" charset="0"/>
              </a:rPr>
              <a:t>Challenge host: </a:t>
            </a:r>
            <a:r>
              <a:rPr lang="en-US" dirty="0" err="1">
                <a:ea typeface="Roboto" charset="0"/>
                <a:cs typeface="Roboto" charset="0"/>
              </a:rPr>
              <a:t>EvalAI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6886" y="2781948"/>
            <a:ext cx="4715194" cy="21857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8DEE93C-30C5-5044-B0DE-70EA594EF0F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60" t="19097" b="12965"/>
          <a:stretch/>
        </p:blipFill>
        <p:spPr>
          <a:xfrm>
            <a:off x="5791200" y="4277855"/>
            <a:ext cx="3000264" cy="280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40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6"/>
            <a:ext cx="8229600" cy="1143000"/>
          </a:xfrm>
        </p:spPr>
        <p:txBody>
          <a:bodyPr/>
          <a:lstStyle/>
          <a:p>
            <a:r>
              <a:rPr lang="en-US" dirty="0"/>
              <a:t>Co-organizers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40C39A91-7220-3E4C-8AA1-656F7FA49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05000"/>
            <a:ext cx="9144000" cy="23249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9F9A5FB1-6E4F-894A-9930-2E9EF45CF9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800" y="4495800"/>
            <a:ext cx="19304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685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6"/>
            <a:ext cx="8229600" cy="1143000"/>
          </a:xfrm>
        </p:spPr>
        <p:txBody>
          <a:bodyPr/>
          <a:lstStyle/>
          <a:p>
            <a:r>
              <a:rPr lang="en-US" dirty="0"/>
              <a:t>Webmaster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0" y="1516534"/>
            <a:ext cx="2540000" cy="254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02000" y="1066800"/>
            <a:ext cx="2540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Akrit Mohapatra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53CCF2E-75C4-F54F-BAB0-9F253BD6D6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3484637"/>
            <a:ext cx="7086600" cy="337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306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C5C35E-BEEB-444B-A64B-340D4B3ED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GPUs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77B49C9-D875-4D44-B4AC-F7633D770F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645"/>
          <a:stretch/>
        </p:blipFill>
        <p:spPr>
          <a:xfrm>
            <a:off x="1012115" y="3047750"/>
            <a:ext cx="7119770" cy="3810250"/>
          </a:xfrm>
          <a:prstGeom prst="rect">
            <a:avLst/>
          </a:prstGeom>
        </p:spPr>
      </p:pic>
      <p:pic>
        <p:nvPicPr>
          <p:cNvPr id="1026" name="Picture 2" descr="http://visualqa.org/static/img/stefan.jpeg">
            <a:extLst>
              <a:ext uri="{FF2B5EF4-FFF2-40B4-BE49-F238E27FC236}">
                <a16:creationId xmlns:a16="http://schemas.microsoft.com/office/drawing/2014/main" xmlns="" id="{6D9F8DBB-EC12-1741-B799-478472E0D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1498600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A821824-0D5B-5743-891E-63F021F02732}"/>
              </a:ext>
            </a:extLst>
          </p:cNvPr>
          <p:cNvSpPr txBox="1"/>
          <p:nvPr/>
        </p:nvSpPr>
        <p:spPr>
          <a:xfrm>
            <a:off x="3302000" y="1066800"/>
            <a:ext cx="2540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Stefan Lee</a:t>
            </a:r>
          </a:p>
        </p:txBody>
      </p:sp>
    </p:spTree>
    <p:extLst>
      <p:ext uri="{BB962C8B-B14F-4D97-AF65-F5344CB8AC3E}">
        <p14:creationId xmlns:p14="http://schemas.microsoft.com/office/powerpoint/2010/main" val="3368991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17C3EE-B256-F845-8067-93C8B3AD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This time we have mugs…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CC2130C-B985-9A49-AB10-4F6B0C851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111" y="2255854"/>
            <a:ext cx="8121777" cy="275932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C920B5F3-8532-E244-8BD1-A5943F31C44F}"/>
              </a:ext>
            </a:extLst>
          </p:cNvPr>
          <p:cNvGrpSpPr/>
          <p:nvPr/>
        </p:nvGrpSpPr>
        <p:grpSpPr>
          <a:xfrm>
            <a:off x="5665037" y="5015176"/>
            <a:ext cx="3275283" cy="1627632"/>
            <a:chOff x="5665037" y="5015176"/>
            <a:chExt cx="3275283" cy="1627632"/>
          </a:xfrm>
        </p:grpSpPr>
        <p:pic>
          <p:nvPicPr>
            <p:cNvPr id="2050" name="Picture 2" descr="https://abhishekdas.com/img/cover2.jpg">
              <a:extLst>
                <a:ext uri="{FF2B5EF4-FFF2-40B4-BE49-F238E27FC236}">
                  <a16:creationId xmlns:a16="http://schemas.microsoft.com/office/drawing/2014/main" xmlns="" id="{B1C5BB7B-F047-1140-9828-3D233FA6BC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12688" y="5015176"/>
              <a:ext cx="1627632" cy="16276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229BE26A-5554-5149-A3F4-9F0B07A5E29E}"/>
                </a:ext>
              </a:extLst>
            </p:cNvPr>
            <p:cNvSpPr txBox="1"/>
            <p:nvPr/>
          </p:nvSpPr>
          <p:spPr>
            <a:xfrm>
              <a:off x="5665037" y="5644326"/>
              <a:ext cx="17405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Roboto Light" panose="02000000000000000000" pitchFamily="2" charset="0"/>
                  <a:ea typeface="Roboto Light" panose="02000000000000000000" pitchFamily="2" charset="0"/>
                  <a:cs typeface="Roboto Light" panose="02000000000000000000" pitchFamily="2" charset="0"/>
                </a:rPr>
                <a:t>Abhishek Das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1664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17C3EE-B256-F845-8067-93C8B3AD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We got a little carried away…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E1EABB64-93DD-044C-BFCE-3722A85D8FF5}"/>
              </a:ext>
            </a:extLst>
          </p:cNvPr>
          <p:cNvGrpSpPr/>
          <p:nvPr/>
        </p:nvGrpSpPr>
        <p:grpSpPr>
          <a:xfrm>
            <a:off x="1152817" y="2636614"/>
            <a:ext cx="6751552" cy="1385625"/>
            <a:chOff x="1152817" y="2636614"/>
            <a:chExt cx="6751552" cy="138562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xmlns="" id="{BCAC5CB5-A7B5-F04F-AA7D-9A7B4FE10B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39" t="6670" r="77558" b="73943"/>
            <a:stretch/>
          </p:blipFill>
          <p:spPr>
            <a:xfrm>
              <a:off x="6532771" y="2636614"/>
              <a:ext cx="1371598" cy="13377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A59EE45F-0DB3-CB47-9623-A8AE96376C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37" t="78040" r="77331" b="2001"/>
            <a:stretch/>
          </p:blipFill>
          <p:spPr>
            <a:xfrm>
              <a:off x="2939545" y="2636614"/>
              <a:ext cx="1396982" cy="138562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F0E19704-CBD4-084E-A275-AB0F4ECE10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61" t="54155" r="77215" b="25886"/>
            <a:stretch/>
          </p:blipFill>
          <p:spPr>
            <a:xfrm>
              <a:off x="4737630" y="2636614"/>
              <a:ext cx="1394038" cy="136879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xmlns="" id="{98EBEDD6-F79B-9F4B-BCF3-DF04379D6A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48" t="30051" r="77343" b="49989"/>
            <a:stretch/>
          </p:blipFill>
          <p:spPr>
            <a:xfrm>
              <a:off x="1152817" y="2636614"/>
              <a:ext cx="1385625" cy="1368795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4A10C710-40DF-DE47-A705-4D70B7A973EB}"/>
              </a:ext>
            </a:extLst>
          </p:cNvPr>
          <p:cNvGrpSpPr/>
          <p:nvPr/>
        </p:nvGrpSpPr>
        <p:grpSpPr>
          <a:xfrm>
            <a:off x="5665037" y="5015176"/>
            <a:ext cx="3275283" cy="1627632"/>
            <a:chOff x="5665037" y="5015176"/>
            <a:chExt cx="3275283" cy="1627632"/>
          </a:xfrm>
        </p:grpSpPr>
        <p:pic>
          <p:nvPicPr>
            <p:cNvPr id="11" name="Picture 2" descr="https://abhishekdas.com/img/cover2.jpg">
              <a:extLst>
                <a:ext uri="{FF2B5EF4-FFF2-40B4-BE49-F238E27FC236}">
                  <a16:creationId xmlns:a16="http://schemas.microsoft.com/office/drawing/2014/main" xmlns="" id="{C805354B-E555-DB47-9FE0-80591A7982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12688" y="5015176"/>
              <a:ext cx="1627632" cy="16276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6C85B1F5-EB12-5643-9E36-6DB925BFA891}"/>
                </a:ext>
              </a:extLst>
            </p:cNvPr>
            <p:cNvSpPr txBox="1"/>
            <p:nvPr/>
          </p:nvSpPr>
          <p:spPr>
            <a:xfrm>
              <a:off x="5665037" y="5644326"/>
              <a:ext cx="17405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Roboto Light" panose="02000000000000000000" pitchFamily="2" charset="0"/>
                  <a:ea typeface="Roboto Light" panose="02000000000000000000" pitchFamily="2" charset="0"/>
                  <a:cs typeface="Roboto Light" panose="02000000000000000000" pitchFamily="2" charset="0"/>
                </a:rPr>
                <a:t>Abhishek Das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7450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2244147"/>
            <a:ext cx="3444922" cy="34449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999061" y="1654822"/>
            <a:ext cx="3657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/>
              <a:t>Aishwarya Agrawal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11856"/>
            <a:ext cx="8229600" cy="1143000"/>
          </a:xfrm>
        </p:spPr>
        <p:txBody>
          <a:bodyPr/>
          <a:lstStyle/>
          <a:p>
            <a:r>
              <a:rPr lang="en-US" dirty="0"/>
              <a:t>Student lead-organizers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132AB8C-C21C-504D-A804-6D3621AE14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302" y="2244147"/>
            <a:ext cx="3450498" cy="34504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28323CB-C1E7-3F4C-8173-F5A698220567}"/>
              </a:ext>
            </a:extLst>
          </p:cNvPr>
          <p:cNvSpPr txBox="1"/>
          <p:nvPr/>
        </p:nvSpPr>
        <p:spPr>
          <a:xfrm>
            <a:off x="1119551" y="1690149"/>
            <a:ext cx="254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err="1"/>
              <a:t>Yash</a:t>
            </a:r>
            <a:r>
              <a:rPr lang="en-US" sz="3000" dirty="0"/>
              <a:t> Goyal</a:t>
            </a:r>
          </a:p>
        </p:txBody>
      </p:sp>
    </p:spTree>
    <p:extLst>
      <p:ext uri="{BB962C8B-B14F-4D97-AF65-F5344CB8AC3E}">
        <p14:creationId xmlns:p14="http://schemas.microsoft.com/office/powerpoint/2010/main" val="159367653"/>
      </p:ext>
    </p:extLst>
  </p:cSld>
  <p:clrMapOvr>
    <a:masterClrMapping/>
  </p:clrMapOvr>
</p:sld>
</file>

<file path=ppt/theme/theme1.xml><?xml version="1.0" encoding="utf-8"?>
<a:theme xmlns:a="http://schemas.openxmlformats.org/drawingml/2006/main" name="pictur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lank Presenta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lank Presentation">
      <a:majorFont>
        <a:latin typeface="Arial"/>
        <a:ea typeface="Osaka"/>
        <a:cs typeface="Osaka"/>
      </a:majorFont>
      <a:minorFont>
        <a:latin typeface="Arial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ＭＳ Ｐゴシック" pitchFamily="-112" charset="-128"/>
            <a:cs typeface="ＭＳ Ｐゴシック" pitchFamily="-112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ＭＳ Ｐゴシック" pitchFamily="-112" charset="-128"/>
            <a:cs typeface="ＭＳ Ｐゴシック" pitchFamily="-112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pictures.thmx</Template>
  <TotalTime>55803</TotalTime>
  <Words>131</Words>
  <Application>Microsoft Macintosh PowerPoint</Application>
  <PresentationFormat>On-screen Show (4:3)</PresentationFormat>
  <Paragraphs>47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ＭＳ Ｐゴシック</vt:lpstr>
      <vt:lpstr>Osaka</vt:lpstr>
      <vt:lpstr>Roboto</vt:lpstr>
      <vt:lpstr>Roboto Light</vt:lpstr>
      <vt:lpstr>pictures</vt:lpstr>
      <vt:lpstr>Blank Presentation</vt:lpstr>
      <vt:lpstr>PowerPoint Presentation</vt:lpstr>
      <vt:lpstr>VQA sponsors</vt:lpstr>
      <vt:lpstr>PowerPoint Presentation</vt:lpstr>
      <vt:lpstr>Co-organizers</vt:lpstr>
      <vt:lpstr>Webmaster</vt:lpstr>
      <vt:lpstr>GPUs</vt:lpstr>
      <vt:lpstr>This time we have mugs…</vt:lpstr>
      <vt:lpstr>We got a little carried away…</vt:lpstr>
      <vt:lpstr>Student lead-organizers</vt:lpstr>
      <vt:lpstr>Visual Dialog Challenge 2018</vt:lpstr>
      <vt:lpstr>Thoughts are very welcome.</vt:lpstr>
      <vt:lpstr>Happy CVPR-ing!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Dhruv Batra Talk</dc:title>
  <dc:subject/>
  <dc:creator/>
  <cp:keywords/>
  <dc:description/>
  <cp:lastModifiedBy>Goyal, Yash</cp:lastModifiedBy>
  <cp:revision>3646</cp:revision>
  <cp:lastPrinted>2009-01-27T18:32:10Z</cp:lastPrinted>
  <dcterms:created xsi:type="dcterms:W3CDTF">2014-09-03T08:54:24Z</dcterms:created>
  <dcterms:modified xsi:type="dcterms:W3CDTF">2018-08-11T20:42:38Z</dcterms:modified>
  <cp:category/>
</cp:coreProperties>
</file>